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2" r:id="rId3"/>
    <p:sldId id="263" r:id="rId4"/>
    <p:sldId id="257" r:id="rId5"/>
    <p:sldId id="258" r:id="rId6"/>
    <p:sldId id="259" r:id="rId7"/>
    <p:sldId id="260" r:id="rId8"/>
    <p:sldId id="264" r:id="rId9"/>
    <p:sldId id="265" r:id="rId10"/>
    <p:sldId id="266" r:id="rId11"/>
    <p:sldId id="267" r:id="rId12"/>
  </p:sldIdLst>
  <p:sldSz cx="9144000" cy="6858000" type="screen4x3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2" autoAdjust="0"/>
    <p:restoredTop sz="92457" autoAdjust="0"/>
  </p:normalViewPr>
  <p:slideViewPr>
    <p:cSldViewPr>
      <p:cViewPr>
        <p:scale>
          <a:sx n="118" d="100"/>
          <a:sy n="118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0475" cy="497046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8" y="1"/>
            <a:ext cx="2950475" cy="497046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r">
              <a:defRPr sz="1200"/>
            </a:lvl1pPr>
          </a:lstStyle>
          <a:p>
            <a:fld id="{F8A8D172-51E0-4C0F-BD53-9A8EFC8CD3F6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7046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68" tIns="45784" rIns="91568" bIns="4578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vert="horz" lIns="91568" tIns="45784" rIns="91568" bIns="45784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8" y="9442154"/>
            <a:ext cx="2950475" cy="497046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r">
              <a:defRPr sz="1200"/>
            </a:lvl1pPr>
          </a:lstStyle>
          <a:p>
            <a:fld id="{E7519F12-5FB2-4E2C-98AB-E25CEE86F0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36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19F12-5FB2-4E2C-98AB-E25CEE86F06B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4812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19F12-5FB2-4E2C-98AB-E25CEE86F06B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63710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519F12-5FB2-4E2C-98AB-E25CEE86F06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355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519F12-5FB2-4E2C-98AB-E25CEE86F06B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666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11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637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5753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716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236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381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391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0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935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632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E24A1-4AF7-4E5B-861C-BDA12D948F30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322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E24A1-4AF7-4E5B-861C-BDA12D948F30}" type="datetimeFigureOut">
              <a:rPr lang="ru-RU" smtClean="0"/>
              <a:t>16.05.2023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19660-DE8C-40F3-8342-DAC2612881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157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268760"/>
            <a:ext cx="7992888" cy="3888432"/>
          </a:xfrm>
        </p:spPr>
        <p:txBody>
          <a:bodyPr>
            <a:noAutofit/>
          </a:bodyPr>
          <a:lstStyle/>
          <a:p>
            <a:r>
              <a:rPr lang="ru-RU" sz="2400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федеральном проекте «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жилищного строительства на сельских территориях и повышение уровня благоустройства домовладений»</a:t>
            </a:r>
            <a:r>
              <a:rPr lang="ru-RU" sz="2400" b="1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государственной программы Российской Федерации «Комплексное развитие сельских территорий»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54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BC95AC4-F379-78E2-9C03-3631B1D43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2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правовые </a:t>
            </a:r>
            <a:r>
              <a:rPr lang="ru-RU" sz="2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акты.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DA9FFAB-932B-85E0-B523-D5A1682CA0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AutoNum type="arabicPeriod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сайте министерства сельского хозяйства и продовольствия Кировской области,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разделе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комплексное развитие территорий – размещен проект порядка по договору найма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buAutoNum type="arabicPeriod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Приложениями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1, № 2 к Правилам предоставления и распределения субсидий из федерального бюджета бюджетам субъектам субъектов Российской Федерации на развитие жилищного строительства на сельских территориях и повышение уровня благоустройства домовладений, являющимся приложением № 3 к государственной программе Российской Федерации «Комплексное развитие сельских территорий», утвержденной постановлением Правительства Российской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31.05.2019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696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AutoNum type="arabicPeriod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аспоряжением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сельского хозяйства и продовольствия Кировской области от 12.01.2023 № 2 «О стоимости одного квадратного метра общей площади жилья на сельских территориях Кировской области на 2023 год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just">
              <a:buAutoNum type="arabicPeriod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Распоряжением департамента сельского хозяйства и продовольствия Кировской области от 23.06.2014 № 47 «О мерах по реализации подпрограммы «Комплексное развитие сельских территорий Кировской области».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53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/>
          <a:stretch>
            <a:fillRect/>
          </a:stretch>
        </p:blipFill>
        <p:spPr>
          <a:xfrm>
            <a:off x="1547664" y="204824"/>
            <a:ext cx="6264696" cy="3168353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3"/>
          <a:stretch>
            <a:fillRect/>
          </a:stretch>
        </p:blipFill>
        <p:spPr>
          <a:xfrm>
            <a:off x="1547664" y="3565960"/>
            <a:ext cx="6293518" cy="303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94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418058"/>
          </a:xfrm>
        </p:spPr>
        <p:txBody>
          <a:bodyPr anchor="t">
            <a:normAutofit fontScale="9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Мероприятие по строительству (приобретению) жилого помещения (жилого дома) на сельских территориях, предоставляемого гражданам по договору найма жилого помещения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24744"/>
            <a:ext cx="8079434" cy="1080120"/>
          </a:xfrm>
          <a:ln w="19050">
            <a:solidFill>
              <a:schemeClr val="tx1"/>
            </a:solidFill>
          </a:ln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400" b="1" dirty="0">
                <a:latin typeface="Times New Roman" pitchFamily="18" charset="0"/>
                <a:cs typeface="Times New Roman" panose="02020603050405020304" pitchFamily="18" charset="0"/>
              </a:rPr>
              <a:t>Предоставление субсидий из федерального бюджета на реализацию мероприятий:</a:t>
            </a:r>
          </a:p>
          <a:p>
            <a:pPr algn="just">
              <a:buAutoNum type="arabicParenR"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жилищных условий граждан, предусматривающих предоставление социальных выплат на строительство (приобретение) жилья</a:t>
            </a:r>
          </a:p>
          <a:p>
            <a:pPr>
              <a:buAutoNum type="arabicParenR"/>
            </a:pP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 (приобретение) жилого помещения (жилого дома), предоставляемого по договору найма жилого помещения.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0" i="0" u="none" strike="noStrike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2276872"/>
            <a:ext cx="8229600" cy="108012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 по отбору заявок: </a:t>
            </a:r>
            <a:endParaRPr lang="ru-RU" sz="1600" b="1" i="0" u="none" strike="noStrik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первую очередь  субсидии на строительство (приобретение) жилья, предоставляемого по договору найма жилого помещения будут реализованы на территориях 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опорных населенных пунктов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600" i="0" u="none" strike="noStrike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39552" y="3537012"/>
            <a:ext cx="8229600" cy="2772308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16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  <a:p>
            <a:pPr marL="0" indent="0" algn="ctr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Особенности: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улучшению жилищных условий граждан, предусматривающих предоставление социальных выплат на строительство (приобретение) жилья, субсидию из федерального бюджета получает - гражданин.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строительство (приобретение) жилого помещения (жилого дома), предоставляемого по договору найма жилого помещения, субсидию из федерального бюджета получает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(муниципальные районы, муниципальные округа, сельские и городские поселения).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47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418058"/>
          </a:xfrm>
        </p:spPr>
        <p:txBody>
          <a:bodyPr anchor="t">
            <a:normAutofit fontScale="90000"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 или приобретение жилья, предоставляемого по договору найма жилого помещения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980728"/>
            <a:ext cx="7986939" cy="3456384"/>
          </a:xfrm>
          <a:ln w="1905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just"/>
            <a:r>
              <a:rPr lang="ru-RU" sz="1600" b="1" i="0" u="none" strike="noStrike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сельские территории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сельские населенные пункты,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поселки городского типа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межселенные территории (за исключением сельских населенных пунктов и поселков городского типа, входящих в состав городских округов на территории которого находится административный центр Кировской области). </a:t>
            </a:r>
          </a:p>
          <a:p>
            <a:pPr algn="just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гражданин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физическое лицо, являющееся гражданином Российской Федерации</a:t>
            </a:r>
          </a:p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1600" b="1" i="0" u="none" strike="no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аботодатель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юридическое лицо (в том числе индивидуальный предприниматель</a:t>
            </a:r>
            <a:r>
              <a:rPr 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вступивший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трудовые отношения с гражданином; </a:t>
            </a:r>
          </a:p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работодатель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являющийся государственным, муниципальным учреждением в социальной сфере, – учреждение, выполняющее работы или оказывающее услуги на сельских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территориях, территориях опорных населенных пунктов,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области здравоохранения, образования, социального обслуживания, культуры, физической культуры и спорта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 flipV="1">
            <a:off x="899593" y="4581125"/>
            <a:ext cx="7814816" cy="9001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935597" y="4941168"/>
            <a:ext cx="7742807" cy="1224136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порных населенных пунктов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утвержден распоряжением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Правительства Кировской области от 03.03.2023 N 45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«Об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утверждении перечня опорных населенных пунктов Кировской области и прилегающих к ним населенных пунктов Кировской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области».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64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7844" y="274637"/>
            <a:ext cx="4918252" cy="706091"/>
          </a:xfrm>
        </p:spPr>
        <p:txBody>
          <a:bodyPr anchor="t">
            <a:noAutofit/>
          </a:bodyPr>
          <a:lstStyle/>
          <a:p>
            <a:pPr algn="just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Российской Федерации от 31.05.2019 № 696, Приложение № 3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580112" y="260648"/>
            <a:ext cx="2808312" cy="100811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000" b="1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НАЙМ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836713"/>
            <a:ext cx="33123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Источники финансирования: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80 %  средства федерального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и областного бюджета;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20 %  средства местного бюджета и работодателя; (местный бюджет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менее 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%)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708920"/>
            <a:ext cx="403244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2. Размер общей площади:</a:t>
            </a:r>
          </a:p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• 54 кв.м. – для 1 гражданина и 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 семью из 2 и из 3 человек.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• 18 кв. м. – на каждого члена семьи при численности из 4 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чел. и более</a:t>
            </a:r>
          </a:p>
          <a:p>
            <a:pPr algn="ctr"/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Расчетная стоимость 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строительства жилья.</a:t>
            </a:r>
          </a:p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•  1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2023 г. (71 351 руб.)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795921" y="1574051"/>
            <a:ext cx="4176464" cy="4262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 для приобретения жилого дома в собственность гражданина: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5 лет работы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10 %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10 лет работы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1 %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нарушен трудовой договор,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гражданин теряет право выкупа</a:t>
            </a:r>
          </a:p>
          <a:p>
            <a:pPr>
              <a:spcAft>
                <a:spcPts val="600"/>
              </a:spcAft>
            </a:pP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жилья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введенного в эксплуатацию не ранее чем за 3 года до заключения государственного (муниципального) контракта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работодателем является государственное, муниципальное учреждение в социальной сфере –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муниципального образования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менее 1%.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32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012160" y="260648"/>
            <a:ext cx="2627784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000" b="1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="" xmlns:a16="http://schemas.microsoft.com/office/drawing/2014/main" id="{0F6C0EE7-33A6-C8F5-9297-F468BC416B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6386291"/>
              </p:ext>
            </p:extLst>
          </p:nvPr>
        </p:nvGraphicFramePr>
        <p:xfrm>
          <a:off x="827584" y="44599"/>
          <a:ext cx="7920880" cy="67688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6662">
                  <a:extLst>
                    <a:ext uri="{9D8B030D-6E8A-4147-A177-3AD203B41FA5}">
                      <a16:colId xmlns="" xmlns:a16="http://schemas.microsoft.com/office/drawing/2014/main" val="3211417968"/>
                    </a:ext>
                  </a:extLst>
                </a:gridCol>
                <a:gridCol w="3614218">
                  <a:extLst>
                    <a:ext uri="{9D8B030D-6E8A-4147-A177-3AD203B41FA5}">
                      <a16:colId xmlns="" xmlns:a16="http://schemas.microsoft.com/office/drawing/2014/main" val="3797683192"/>
                    </a:ext>
                  </a:extLst>
                </a:gridCol>
              </a:tblGrid>
              <a:tr h="12723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Варианты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u="none" strike="noStrike" kern="1200" baseline="0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Подтверждение статуса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98266019"/>
                  </a:ext>
                </a:extLst>
              </a:tr>
              <a:tr h="618929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вариант     </a:t>
                      </a: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Гражданин</a:t>
                      </a:r>
                    </a:p>
                    <a:p>
                      <a:pPr algn="just"/>
                      <a:endParaRPr lang="ru-RU" sz="16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b="0" i="0" u="none" strike="noStrike" spc="-3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Постоянно проживающий на сельской </a:t>
                      </a:r>
                      <a:r>
                        <a:rPr lang="ru-RU" sz="1100" b="0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территориях,  </a:t>
                      </a:r>
                      <a:r>
                        <a:rPr lang="ru-RU" sz="1100" b="1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территориях опорных населенных пунктов </a:t>
                      </a:r>
                      <a:r>
                        <a:rPr lang="ru-RU" sz="1100" b="0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(регистрация по месту жительства).</a:t>
                      </a:r>
                      <a:endParaRPr lang="ru-RU" sz="1100" b="1" i="0" u="none" strike="noStrike" spc="-3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71168205"/>
                  </a:ext>
                </a:extLst>
              </a:tr>
              <a:tr h="900585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Трудовые отношения</a:t>
                      </a:r>
                    </a:p>
                    <a:p>
                      <a:pPr algn="just"/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spc="-3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Работающий по трудовому договору </a:t>
                      </a:r>
                      <a:r>
                        <a:rPr lang="ru-RU" sz="1200" b="0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организациях одной сферы  </a:t>
                      </a:r>
                      <a:r>
                        <a:rPr lang="ru-RU" sz="1200" b="0" i="0" u="none" strike="noStrike" spc="-3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деятельности не менее 1 </a:t>
                      </a:r>
                      <a:r>
                        <a:rPr lang="ru-RU" sz="1200" b="0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года, на сельских территориях,</a:t>
                      </a:r>
                      <a:r>
                        <a:rPr lang="ru-RU" sz="1200" b="1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территориях опорных населенных пунктов. </a:t>
                      </a:r>
                      <a:endParaRPr lang="ru-RU" sz="1200" b="0" i="0" u="none" strike="noStrike" spc="-3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2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(основное место работы).</a:t>
                      </a:r>
                      <a:endParaRPr lang="ru-RU" sz="1200" b="0" i="0" u="none" strike="noStrike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03094081"/>
                  </a:ext>
                </a:extLst>
              </a:tr>
              <a:tr h="1745606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Нуждается в улучшении жилищных условий</a:t>
                      </a:r>
                      <a:endParaRPr lang="ru-RU" sz="16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i="0" u="none" strike="noStrike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Признан нуждающимся в улучшении жилищных </a:t>
                      </a:r>
                      <a:r>
                        <a:rPr lang="ru-RU" sz="12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условий, или постоянно проживающий совместно с родителями и (или) полнородными и </a:t>
                      </a:r>
                      <a:r>
                        <a:rPr lang="ru-RU" sz="1200" b="0" i="0" u="none" strike="noStrike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неполнородными</a:t>
                      </a:r>
                      <a:r>
                        <a:rPr lang="ru-RU" sz="12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братьями и сестрами, дедушками (бабушками) при отсутствие </a:t>
                      </a:r>
                      <a:r>
                        <a:rPr lang="ru-RU" sz="1200" b="0" i="0" u="none" strike="noStrike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собственности жилого </a:t>
                      </a:r>
                      <a:r>
                        <a:rPr lang="ru-RU" sz="12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помещения на сельских территориях, </a:t>
                      </a:r>
                      <a:r>
                        <a:rPr lang="ru-RU" sz="1200" b="1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территориях опорных населенных пунктов </a:t>
                      </a:r>
                      <a:r>
                        <a:rPr lang="ru-RU" sz="1200" b="0" i="0" u="none" strike="noStrike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границах муниципального района.</a:t>
                      </a:r>
                      <a:endParaRPr lang="ru-RU" sz="1200" b="0" i="0" u="none" strike="noStrike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ru-RU" sz="1100" b="0" i="0" u="none" strike="noStrike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53592193"/>
                  </a:ext>
                </a:extLst>
              </a:tr>
              <a:tr h="6189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вариант    </a:t>
                      </a: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Гражданин</a:t>
                      </a:r>
                    </a:p>
                    <a:p>
                      <a:pPr algn="l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spc="-3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Изъявивший желание постоянно  проживать на сельской </a:t>
                      </a:r>
                      <a:r>
                        <a:rPr lang="ru-RU" sz="1200" b="0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территории.</a:t>
                      </a:r>
                      <a:endParaRPr lang="ru-RU" sz="1200" b="0" i="0" u="none" strike="noStrike" spc="-3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200" b="1" i="0" u="none" strike="noStrike" kern="1200" baseline="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83686298"/>
                  </a:ext>
                </a:extLst>
              </a:tr>
              <a:tr h="766833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Трудовые отношения</a:t>
                      </a:r>
                    </a:p>
                    <a:p>
                      <a:pPr algn="just"/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Работающий </a:t>
                      </a:r>
                      <a:r>
                        <a:rPr lang="ru-RU" sz="1200" b="0" i="0" u="none" strike="noStrike" spc="-3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трудовому договору (основное место работы) </a:t>
                      </a:r>
                      <a:r>
                        <a:rPr lang="ru-RU" sz="1200" b="0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</a:t>
                      </a:r>
                      <a:r>
                        <a:rPr lang="ru-RU" sz="1200" b="0" i="0" u="none" strike="noStrike" spc="-3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сельской </a:t>
                      </a:r>
                      <a:r>
                        <a:rPr lang="ru-RU" sz="1200" b="0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территории, </a:t>
                      </a:r>
                      <a:r>
                        <a:rPr lang="ru-RU" sz="1200" b="1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территориях опорных населенных пунктов</a:t>
                      </a:r>
                      <a:r>
                        <a:rPr lang="ru-RU" sz="1100" b="0" i="0" u="none" strike="noStrike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0" i="0" u="none" strike="noStrike" spc="-3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ru-RU" sz="1100" b="0" i="0" u="none" strike="noStrike" spc="-3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13343519"/>
                  </a:ext>
                </a:extLst>
              </a:tr>
              <a:tr h="1303641">
                <a:tc>
                  <a:txBody>
                    <a:bodyPr/>
                    <a:lstStyle/>
                    <a:p>
                      <a:pPr algn="just"/>
                      <a:r>
                        <a:rPr lang="ru-RU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Смена места жительства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100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Переезд на сельские территории, </a:t>
                      </a:r>
                      <a:r>
                        <a:rPr lang="ru-RU" sz="1100" b="1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территории опорных населенных пунктов</a:t>
                      </a:r>
                      <a:r>
                        <a:rPr lang="ru-RU" sz="1100" spc="-3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границах соответствующего муниципального района (городского поселения, муниципального округа, городского округа), на которых гражданин работает (основное место работы), из другого муниципального района, городского поселения, муниципального округа или городского округа.</a:t>
                      </a:r>
                    </a:p>
                    <a:p>
                      <a:pPr algn="just"/>
                      <a:endParaRPr lang="ru-RU" sz="1200" spc="-3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71783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390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027360" y="17572"/>
            <a:ext cx="2627784" cy="6480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000" b="1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="" xmlns:a16="http://schemas.microsoft.com/office/drawing/2014/main" id="{7CAA366A-48B0-3484-C514-41461764C5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1318194"/>
              </p:ext>
            </p:extLst>
          </p:nvPr>
        </p:nvGraphicFramePr>
        <p:xfrm>
          <a:off x="617037" y="665644"/>
          <a:ext cx="8038107" cy="554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54963">
                  <a:extLst>
                    <a:ext uri="{9D8B030D-6E8A-4147-A177-3AD203B41FA5}">
                      <a16:colId xmlns="" xmlns:a16="http://schemas.microsoft.com/office/drawing/2014/main" val="1874730872"/>
                    </a:ext>
                  </a:extLst>
                </a:gridCol>
                <a:gridCol w="4083144">
                  <a:extLst>
                    <a:ext uri="{9D8B030D-6E8A-4147-A177-3AD203B41FA5}">
                      <a16:colId xmlns="" xmlns:a16="http://schemas.microsoft.com/office/drawing/2014/main" val="1651966178"/>
                    </a:ext>
                  </a:extLst>
                </a:gridCol>
              </a:tblGrid>
              <a:tr h="57103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Варианты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u="none" strike="noStrike" kern="1200" baseline="0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Подтверждение статуса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53187116"/>
                  </a:ext>
                </a:extLst>
              </a:tr>
              <a:tr h="1517198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Подтверждение </a:t>
                      </a: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факта временного места жительства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endParaRPr lang="ru-RU" sz="16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Фактическое проживание на сельской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территории,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на территориях опорных</a:t>
                      </a:r>
                      <a:r>
                        <a:rPr lang="ru-RU" sz="1200" b="1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населенных пунктов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границах соответствующего муниципального района (городского поселения, муниципального округа, городского округа), куда гражданин изъявил желание переехать на постоянное место жительства, в жилом помещении на условиях найма</a:t>
                      </a:r>
                      <a:endParaRPr lang="ru-RU" sz="1200" b="0" i="0" u="none" strike="noStrike" spc="-3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76925916"/>
                  </a:ext>
                </a:extLst>
              </a:tr>
              <a:tr h="18722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Подтверждение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регистрации по месту пребывания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Регистрация по месту пребывания в соответствии с законодательством Российской Федерации на сельских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территориях, 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территориях</a:t>
                      </a:r>
                      <a:r>
                        <a:rPr lang="ru-RU" sz="1200" b="1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опорных населенных пунктов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границах соответствующего муниципального района (городского поселения, муниципального округа, городского округа), в который гражданин изъявил желание переехать на постоянное место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жительства.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763994145"/>
                  </a:ext>
                </a:extLst>
              </a:tr>
              <a:tr h="15841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Жилая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недвижимость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Отсутствие в собственности жилого помещения (жилого дома) на сельских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территориях, 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территориях опорных населенных пунктов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границах муниципального района (городского поселения, муниципального округа, городского округа), в который гражданин изъявил желание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переехать на постоянное место жительства.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6790996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480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 flipV="1">
            <a:off x="5292080" y="2204864"/>
            <a:ext cx="2952328" cy="7200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600" b="1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>
            <a:extLst>
              <a:ext uri="{FF2B5EF4-FFF2-40B4-BE49-F238E27FC236}">
                <a16:creationId xmlns="" xmlns:a16="http://schemas.microsoft.com/office/drawing/2014/main" id="{3D36907E-A1D7-A2AA-B8DD-E0EA4D2F5C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2283207"/>
              </p:ext>
            </p:extLst>
          </p:nvPr>
        </p:nvGraphicFramePr>
        <p:xfrm>
          <a:off x="867340" y="365760"/>
          <a:ext cx="7571184" cy="6070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1211">
                  <a:extLst>
                    <a:ext uri="{9D8B030D-6E8A-4147-A177-3AD203B41FA5}">
                      <a16:colId xmlns="" xmlns:a16="http://schemas.microsoft.com/office/drawing/2014/main" val="2712624983"/>
                    </a:ext>
                  </a:extLst>
                </a:gridCol>
                <a:gridCol w="3349973">
                  <a:extLst>
                    <a:ext uri="{9D8B030D-6E8A-4147-A177-3AD203B41FA5}">
                      <a16:colId xmlns="" xmlns:a16="http://schemas.microsoft.com/office/drawing/2014/main" val="3946928438"/>
                    </a:ext>
                  </a:extLst>
                </a:gridCol>
              </a:tblGrid>
              <a:tr h="27362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Варианты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u="none" strike="noStrike" kern="1200" baseline="0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Подтверждение статуса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3425808"/>
                  </a:ext>
                </a:extLst>
              </a:tr>
              <a:tr h="472625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вариант  </a:t>
                      </a:r>
                      <a:r>
                        <a:rPr lang="ru-RU" sz="16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Гражданин</a:t>
                      </a:r>
                    </a:p>
                    <a:p>
                      <a:pPr algn="just"/>
                      <a:endParaRPr lang="ru-RU" sz="16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Изъявивший желание постоянно проживать на сельской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территории,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территории опорных населенных пунктов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замещающий новую </a:t>
                      </a: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штатную единицу 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– должность, включенную в штатное расписание, утверждаемое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работодателем. </a:t>
                      </a:r>
                      <a:endParaRPr lang="ru-RU" sz="1200" b="0" i="0" u="none" strike="noStrike" spc="-3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37675952"/>
                  </a:ext>
                </a:extLst>
              </a:tr>
              <a:tr h="547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Трудовые отношения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Работающий по трудовому договору (основное место работы) в любой сфере деятельности на сельской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территории, 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территории опорных населенных пунктов,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 работодателя подтвердившего наличие занимаемой должности в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штатном расписании.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4152504097"/>
                  </a:ext>
                </a:extLst>
              </a:tr>
              <a:tr h="11547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Нуждаемость в улучшении жилищных условий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Признанный нуждающимся в улучшении жилищных условий, по месту постоянного жительства (регистрации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), (постоянно проживающих на сельских территориях,</a:t>
                      </a: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территориях опорных населенных пунктов). </a:t>
                      </a:r>
                      <a:endParaRPr lang="ru-RU" sz="12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600722079"/>
                  </a:ext>
                </a:extLst>
              </a:tr>
              <a:tr h="21299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Смена места жительства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Переезд на сельские территории,  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территориях опорных населенных пунктов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anose="020F0502020204030204" pitchFamily="34" charset="0"/>
                          <a:cs typeface="Times New Roman" pitchFamily="18" charset="0"/>
                        </a:rPr>
                        <a:t> в границах соответствующего муниципального района (городского поселения, муниципального округа, городского округа), на которых гражданин работает (основное место работы), из другого муниципального района, городского поселения, муниципального округа, городского округа.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anose="020F0502020204030204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4015765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256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="" xmlns:a16="http://schemas.microsoft.com/office/drawing/2014/main" id="{D6A62BE8-04FC-0FDD-962F-12D710B913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068178"/>
              </p:ext>
            </p:extLst>
          </p:nvPr>
        </p:nvGraphicFramePr>
        <p:xfrm>
          <a:off x="714400" y="404664"/>
          <a:ext cx="7715200" cy="5806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57044">
                  <a:extLst>
                    <a:ext uri="{9D8B030D-6E8A-4147-A177-3AD203B41FA5}">
                      <a16:colId xmlns="" xmlns:a16="http://schemas.microsoft.com/office/drawing/2014/main" val="3635036154"/>
                    </a:ext>
                  </a:extLst>
                </a:gridCol>
                <a:gridCol w="3758156">
                  <a:extLst>
                    <a:ext uri="{9D8B030D-6E8A-4147-A177-3AD203B41FA5}">
                      <a16:colId xmlns="" xmlns:a16="http://schemas.microsoft.com/office/drawing/2014/main" val="837875979"/>
                    </a:ext>
                  </a:extLst>
                </a:gridCol>
              </a:tblGrid>
              <a:tr h="35615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Варианты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u="none" strike="noStrike" kern="1200" baseline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Подтверждение статуса</a:t>
                      </a:r>
                      <a:endParaRPr lang="ru-RU" sz="1600" b="1" i="0" u="none" strike="noStrike" kern="1200" baseline="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0054604"/>
                  </a:ext>
                </a:extLst>
              </a:tr>
              <a:tr h="1804086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Подтверждение факта временного места жительства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/>
                      <a:endParaRPr lang="ru-RU" sz="16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Фактическое проживание на сельской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территории,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территориях опорных населенных пунктов 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границах соответствующего муниципального района (городского поселения, муниципального округа, городского округа), куда гражданин изъявил желание переехать на постоянное место жительства, в жилом помещении на условиях найма, аренда, безвозмездного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пользования.</a:t>
                      </a:r>
                      <a:endParaRPr lang="ru-RU" sz="1200" b="0" i="0" u="none" strike="noStrike" spc="-3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87231670"/>
                  </a:ext>
                </a:extLst>
              </a:tr>
              <a:tr h="18380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Подтверждение регистрации по месту пребывания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Регистрация по месту пребывания в соответствии с законодательством Российской Федерации на сельских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территориях,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территориях опорных населенных пунктов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границах соответствующего муниципального района (городского поселения, муниципального округа, городского округа), в который гражданин изъявил желание переехать на постоянное место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жительства.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498472542"/>
                  </a:ext>
                </a:extLst>
              </a:tr>
              <a:tr h="18079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Жилая недвижимость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Отсутствие в собственности жилого помещения (жилого дома) на сельских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территориях,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территориях опорных населенных пунктов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границах муниципального района (городского поселения, муниципального округа, городского округа), в который гражданин изъявил желание переехать на постоянное место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жительства.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8012218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836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7"/>
            <a:ext cx="7772400" cy="1080120"/>
          </a:xfrm>
        </p:spPr>
        <p:txBody>
          <a:bodyPr anchor="t">
            <a:norm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действий муниципального образования по подготовке документов для участия в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заявочной кампании.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6859" y="1700808"/>
            <a:ext cx="6400800" cy="792088"/>
          </a:xfrm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список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 – получателей жилья по договору найма жилого помещения. 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286859" y="4005064"/>
            <a:ext cx="6400800" cy="1584176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286858" y="2708920"/>
            <a:ext cx="6400799" cy="108012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пакет документов и направить в министерство.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86859" y="4293096"/>
            <a:ext cx="64007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Разработать проект жилого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дома (сметы)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получить положительное заключение государственной экспертизы проектной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документации (сметы)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01.10.2023 года.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25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2612</TotalTime>
  <Words>1275</Words>
  <Application>Microsoft Office PowerPoint</Application>
  <PresentationFormat>Экран (4:3)</PresentationFormat>
  <Paragraphs>104</Paragraphs>
  <Slides>11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О федеральном проекте «Развитие жилищного строительства на сельских территориях и повышение уровня благоустройства домовладений» государственной программы Российской Федерации «Комплексное развитие сельских территорий»</vt:lpstr>
      <vt:lpstr>  Мероприятие по строительству (приобретению) жилого помещения (жилого дома) на сельских территориях, предоставляемого гражданам по договору найма жилого помещения</vt:lpstr>
      <vt:lpstr>Строительство или приобретение жилья, предоставляемого по договору найма жилого помещения</vt:lpstr>
      <vt:lpstr>постановление Правительства Российской Федерации от 31.05.2019 № 696, Приложение № 3):</vt:lpstr>
      <vt:lpstr>Презентация PowerPoint</vt:lpstr>
      <vt:lpstr>Презентация PowerPoint</vt:lpstr>
      <vt:lpstr>Презентация PowerPoint</vt:lpstr>
      <vt:lpstr>Презентация PowerPoint</vt:lpstr>
      <vt:lpstr>Алгоритм действий муниципального образования по подготовке документов для участия в заявочной кампании. </vt:lpstr>
      <vt:lpstr>Основные нормативные правовые акты.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федеральном проекте "Современный облик сельских территорий" государственной программы Российской Федерации "Комплексное развитие сельских территорий"</dc:title>
  <dc:creator>Admin</dc:creator>
  <cp:lastModifiedBy>OMF5</cp:lastModifiedBy>
  <cp:revision>152</cp:revision>
  <cp:lastPrinted>2023-05-16T07:13:21Z</cp:lastPrinted>
  <dcterms:created xsi:type="dcterms:W3CDTF">2022-08-02T06:21:41Z</dcterms:created>
  <dcterms:modified xsi:type="dcterms:W3CDTF">2023-05-16T15:22:40Z</dcterms:modified>
</cp:coreProperties>
</file>